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60" r:id="rId4"/>
    <p:sldId id="261" r:id="rId5"/>
    <p:sldId id="259" r:id="rId6"/>
    <p:sldId id="263" r:id="rId7"/>
    <p:sldId id="264" r:id="rId8"/>
    <p:sldId id="265" r:id="rId9"/>
    <p:sldId id="269" r:id="rId10"/>
    <p:sldId id="266"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86201" autoAdjust="0"/>
  </p:normalViewPr>
  <p:slideViewPr>
    <p:cSldViewPr snapToGrid="0">
      <p:cViewPr varScale="1">
        <p:scale>
          <a:sx n="62" d="100"/>
          <a:sy n="62" d="100"/>
        </p:scale>
        <p:origin x="-1020"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441A77-430D-4D42-AC07-86B2DAC80FC5}" type="datetimeFigureOut">
              <a:rPr lang="en-US" smtClean="0"/>
              <a:pPr/>
              <a:t>3/25/2020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06F7D6-8F98-446F-BFBC-F311F46EF609}" type="slidenum">
              <a:rPr lang="en-US" smtClean="0"/>
              <a:pPr/>
              <a:t>‹#›</a:t>
            </a:fld>
            <a:endParaRPr lang="en-US"/>
          </a:p>
        </p:txBody>
      </p:sp>
    </p:spTree>
    <p:extLst>
      <p:ext uri="{BB962C8B-B14F-4D97-AF65-F5344CB8AC3E}">
        <p14:creationId xmlns:p14="http://schemas.microsoft.com/office/powerpoint/2010/main" xmlns="" val="926482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06F7D6-8F98-446F-BFBC-F311F46EF609}"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06F7D6-8F98-446F-BFBC-F311F46EF609}"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57F15C1-16B5-4728-91D5-367CFAC56275}"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C3EC8-9316-4723-B6CA-0859441FF0B1}"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4C1A39A-C55C-4C7B-995D-2A180C4865C9}"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82AF1AB-353B-456E-B666-B1EE1C2C2178}"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37DC20-27C6-43D1-8F99-5F682651C370}" type="datetime1">
              <a:rPr lang="en-US" smtClean="0"/>
              <a:pPr/>
              <a:t>3/25/2020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09746EF-8B1C-4110-9A2C-CD0F5FF15282}" type="datetime1">
              <a:rPr lang="en-US" smtClean="0"/>
              <a:pPr/>
              <a:t>3/25/2020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4703F6-12A2-4960-8012-DA3C2CD95526}" type="datetime1">
              <a:rPr lang="en-US" smtClean="0"/>
              <a:pPr/>
              <a:t>3/25/2020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6077BFF-20ED-4179-9568-5AA0298E2513}"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885810" y="6041362"/>
            <a:ext cx="976879" cy="365125"/>
          </a:xfrm>
        </p:spPr>
        <p:txBody>
          <a:bodyPr/>
          <a:lstStyle/>
          <a:p>
            <a:fld id="{DF2EA115-64D5-43B5-AE9F-08A28E90776A}" type="datetime1">
              <a:rPr lang="en-US" smtClean="0"/>
              <a:pPr/>
              <a:t>3/25/2020</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9B54BF4-F850-476A-8FBC-3D30020531A0}"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Edit Master text styles</a:t>
            </a:r>
          </a:p>
        </p:txBody>
      </p:sp>
      <p:sp>
        <p:nvSpPr>
          <p:cNvPr id="4" name="Date Placeholder 3"/>
          <p:cNvSpPr>
            <a:spLocks noGrp="1"/>
          </p:cNvSpPr>
          <p:nvPr>
            <p:ph type="dt" sz="half" idx="10"/>
          </p:nvPr>
        </p:nvSpPr>
        <p:spPr/>
        <p:txBody>
          <a:bodyPr/>
          <a:lstStyle/>
          <a:p>
            <a:fld id="{F42EAE49-3BA1-43AF-8C24-C4116FF118CB}"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Edit Master text styles</a:t>
            </a:r>
          </a:p>
        </p:txBody>
      </p:sp>
      <p:sp>
        <p:nvSpPr>
          <p:cNvPr id="2" name="Date Placeholder 1"/>
          <p:cNvSpPr>
            <a:spLocks noGrp="1"/>
          </p:cNvSpPr>
          <p:nvPr>
            <p:ph type="dt" sz="half" idx="10"/>
          </p:nvPr>
        </p:nvSpPr>
        <p:spPr/>
        <p:txBody>
          <a:bodyPr/>
          <a:lstStyle/>
          <a:p>
            <a:fld id="{40B95ED4-C3DE-4EF0-A872-53826FC63BD8}" type="datetime1">
              <a:rPr lang="en-US" smtClean="0"/>
              <a:pPr/>
              <a:t>3/25/2020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F19CEC-A138-4005-AAA0-95F5C4FCB325}"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FBCAE0-E1A9-4AFB-BC06-1A7A48890602}"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8AFD7191-71EC-477D-AA30-2ADD5CA679B9}" type="datetime1">
              <a:rPr lang="en-US" smtClean="0"/>
              <a:pPr/>
              <a:t>3/25/2020</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Outstanding Team</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25000" lnSpcReduction="20000"/>
          </a:bodyPr>
          <a:lstStyle/>
          <a:p>
            <a:r>
              <a:rPr lang="en-US" sz="11200" dirty="0" smtClean="0">
                <a:latin typeface="Times New Roman" panose="02020603050405020304" pitchFamily="18" charset="0"/>
                <a:cs typeface="Times New Roman" panose="02020603050405020304" pitchFamily="18" charset="0"/>
              </a:rPr>
              <a:t>Student’s Name</a:t>
            </a:r>
          </a:p>
          <a:p>
            <a:r>
              <a:rPr lang="en-US" sz="11200" dirty="0" smtClean="0">
                <a:latin typeface="Times New Roman" panose="02020603050405020304" pitchFamily="18" charset="0"/>
                <a:cs typeface="Times New Roman" panose="02020603050405020304" pitchFamily="18" charset="0"/>
              </a:rPr>
              <a:t>Institutional Affiliation</a:t>
            </a:r>
          </a:p>
          <a:p>
            <a:r>
              <a:rPr lang="en-US" sz="11200" dirty="0" smtClean="0">
                <a:latin typeface="Times New Roman" panose="02020603050405020304" pitchFamily="18" charset="0"/>
                <a:cs typeface="Times New Roman" panose="02020603050405020304" pitchFamily="18" charset="0"/>
              </a:rPr>
              <a:t>Date</a:t>
            </a:r>
            <a:endParaRPr lang="en-US" sz="1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xmlns="" val="71330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228600"/>
            <a:ext cx="10571998" cy="1189038"/>
          </a:xfrm>
        </p:spPr>
        <p:txBody>
          <a:bodyPr/>
          <a:lstStyle/>
          <a:p>
            <a:r>
              <a:rPr lang="en-US" dirty="0" smtClean="0">
                <a:latin typeface="Times New Roman" panose="02020603050405020304" pitchFamily="18" charset="0"/>
                <a:cs typeface="Times New Roman" panose="02020603050405020304" pitchFamily="18" charset="0"/>
              </a:rPr>
              <a:t>CODE ORANGE (Internal Disaster Team)</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Description of the Team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03472" y="1783079"/>
            <a:ext cx="10554574" cy="4770121"/>
          </a:xfrm>
        </p:spPr>
        <p:txBody>
          <a:bodyPr>
            <a:noAutofit/>
          </a:bodyPr>
          <a:lstStyle/>
          <a:p>
            <a:r>
              <a:rPr lang="en-US" sz="2000" dirty="0" smtClean="0">
                <a:latin typeface="Times New Roman" panose="02020603050405020304" pitchFamily="18" charset="0"/>
                <a:cs typeface="Times New Roman" panose="02020603050405020304" pitchFamily="18" charset="0"/>
              </a:rPr>
              <a:t>CODE ORANGE, (Internal Disaster Team), is a team made up of the following members: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CEO</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COO (Leader)</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Operation Supervisor (Respiratory)</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Department Head (Respiratory, Safety)</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Specific staff members from each related department as per the disaster plan.</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I</a:t>
            </a:r>
            <a:r>
              <a:rPr lang="en-US" sz="2000" dirty="0" smtClean="0">
                <a:latin typeface="Times New Roman" panose="02020603050405020304" pitchFamily="18" charset="0"/>
                <a:cs typeface="Times New Roman" panose="02020603050405020304" pitchFamily="18" charset="0"/>
              </a:rPr>
              <a:t>nternal </a:t>
            </a:r>
            <a:r>
              <a:rPr lang="en-US" sz="2000" dirty="0">
                <a:latin typeface="Times New Roman" panose="02020603050405020304" pitchFamily="18" charset="0"/>
                <a:cs typeface="Times New Roman" panose="02020603050405020304" pitchFamily="18" charset="0"/>
              </a:rPr>
              <a:t>D</a:t>
            </a:r>
            <a:r>
              <a:rPr lang="en-US" sz="2000" dirty="0" smtClean="0">
                <a:latin typeface="Times New Roman" panose="02020603050405020304" pitchFamily="18" charset="0"/>
                <a:cs typeface="Times New Roman" panose="02020603050405020304" pitchFamily="18" charset="0"/>
              </a:rPr>
              <a:t>isaster Team was created to respond to internal problems that  may jeopardize the safety of the staff, patient, or organization as a whole.</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disaster plan is further divided into sub-plans to be followed under each department involved in the safety plan. </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xmlns="" val="407846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5551" y="0"/>
            <a:ext cx="3547533" cy="1618396"/>
          </a:xfrm>
        </p:spPr>
        <p:txBody>
          <a:bodyPr/>
          <a:lstStyle/>
          <a:p>
            <a:r>
              <a:rPr lang="en-US" dirty="0" smtClean="0">
                <a:latin typeface="Times New Roman" panose="02020603050405020304" pitchFamily="18" charset="0"/>
                <a:cs typeface="Times New Roman" panose="02020603050405020304" pitchFamily="18" charset="0"/>
              </a:rPr>
              <a:t>Cause for the Alarm</a:t>
            </a:r>
            <a:endParaRPr lang="en-US"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6964997" y="446088"/>
            <a:ext cx="3655378" cy="2228532"/>
          </a:xfrm>
        </p:spPr>
      </p:pic>
      <p:sp>
        <p:nvSpPr>
          <p:cNvPr id="4" name="Text Placeholder 3"/>
          <p:cNvSpPr>
            <a:spLocks noGrp="1"/>
          </p:cNvSpPr>
          <p:nvPr>
            <p:ph type="body" sz="half" idx="2"/>
          </p:nvPr>
        </p:nvSpPr>
        <p:spPr>
          <a:xfrm>
            <a:off x="1073151" y="1788298"/>
            <a:ext cx="5647689" cy="4780142"/>
          </a:xfrm>
        </p:spPr>
        <p:txBody>
          <a:bodyPr>
            <a:noAutofit/>
          </a:bodyPr>
          <a:lstStyle/>
          <a:p>
            <a:endParaRPr lang="en-US" sz="2000" dirty="0" smtClean="0">
              <a:latin typeface="Times New Roman" panose="02020603050405020304" pitchFamily="18" charset="0"/>
              <a:cs typeface="Times New Roman" panose="02020603050405020304" pitchFamily="18" charset="0"/>
            </a:endParaRPr>
          </a:p>
          <a:p>
            <a:r>
              <a:rPr lang="en-US" sz="1800" dirty="0" smtClean="0">
                <a:latin typeface="Times New Roman" panose="02020603050405020304" pitchFamily="18" charset="0"/>
                <a:cs typeface="Times New Roman" panose="02020603050405020304" pitchFamily="18" charset="0"/>
              </a:rPr>
              <a:t>Smoke, and likelihood of fire outbreak in the Coronary Care Unit caused by: </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Patient’s close relative using a smartphone charger not compatible with the hospital’s outlet.</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Leaked Oxygen outlet due to the following:</a:t>
            </a:r>
          </a:p>
          <a:p>
            <a:pPr marL="342900" indent="-342900">
              <a:buFont typeface="+mj-lt"/>
              <a:buAutoNum type="arabicPeriod"/>
            </a:pPr>
            <a:r>
              <a:rPr lang="en-US" sz="1800" dirty="0" smtClean="0">
                <a:latin typeface="Times New Roman" panose="02020603050405020304" pitchFamily="18" charset="0"/>
                <a:cs typeface="Times New Roman" panose="02020603050405020304" pitchFamily="18" charset="0"/>
              </a:rPr>
              <a:t>Double Oxygen flow meters</a:t>
            </a:r>
          </a:p>
          <a:p>
            <a:pPr marL="342900" indent="-342900">
              <a:buFont typeface="+mj-lt"/>
              <a:buAutoNum type="arabicPeriod"/>
            </a:pPr>
            <a:r>
              <a:rPr lang="en-US" sz="1800" dirty="0" smtClean="0">
                <a:latin typeface="Times New Roman" panose="02020603050405020304" pitchFamily="18" charset="0"/>
                <a:cs typeface="Times New Roman" panose="02020603050405020304" pitchFamily="18" charset="0"/>
              </a:rPr>
              <a:t>Shut off valves causing additional weight</a:t>
            </a:r>
          </a:p>
          <a:p>
            <a:pPr marL="342900" indent="-34290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Additional weight due to the double oxygen flow meter as well as additional weight caused by shut off valves resulted to Oxygen leakage due to damage of rubber seals in the wall setup.</a:t>
            </a:r>
          </a:p>
          <a:p>
            <a:pPr marL="342900" indent="-34290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Incompatible charger also caused a spark and smoke hence increasing the chances of fire outbreak.  </a:t>
            </a:r>
          </a:p>
        </p:txBody>
      </p:sp>
      <p:pic>
        <p:nvPicPr>
          <p:cNvPr id="7" name="Picture 6"/>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964997" y="2870199"/>
            <a:ext cx="3333750" cy="2990850"/>
          </a:xfrm>
          <a:prstGeom prst="rect">
            <a:avLst/>
          </a:prstGeom>
        </p:spPr>
      </p:pic>
      <p:sp>
        <p:nvSpPr>
          <p:cNvPr id="8" name="Slide Number Placeholder 7"/>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xmlns="" val="4168911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Cause for the </a:t>
            </a:r>
            <a:r>
              <a:rPr lang="en-US" dirty="0" smtClean="0">
                <a:latin typeface="Times New Roman" panose="02020603050405020304" pitchFamily="18" charset="0"/>
                <a:cs typeface="Times New Roman" panose="02020603050405020304" pitchFamily="18" charset="0"/>
              </a:rPr>
              <a:t>Alarm Cont’d..</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smell of smoke was realized by the patient’s relative after he was unplugging charger.</a:t>
            </a:r>
          </a:p>
          <a:p>
            <a:r>
              <a:rPr lang="en-US" dirty="0" smtClean="0">
                <a:latin typeface="Times New Roman" panose="02020603050405020304" pitchFamily="18" charset="0"/>
                <a:cs typeface="Times New Roman" panose="02020603050405020304" pitchFamily="18" charset="0"/>
              </a:rPr>
              <a:t>He then informed the immediate nurse, who in turn informed the safety officer, activating the fire alarm.</a:t>
            </a:r>
          </a:p>
          <a:p>
            <a:r>
              <a:rPr lang="en-US" dirty="0" smtClean="0">
                <a:latin typeface="Times New Roman" panose="02020603050405020304" pitchFamily="18" charset="0"/>
                <a:cs typeface="Times New Roman" panose="02020603050405020304" pitchFamily="18" charset="0"/>
              </a:rPr>
              <a:t>Smoke and Oxygen leakage can potentially cause fire hence making it necessary for the safety officer to raise the alarm to the Internal Disaster Team.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xmlns="" val="962122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3151" y="446088"/>
            <a:ext cx="3523233" cy="1618396"/>
          </a:xfrm>
        </p:spPr>
        <p:txBody>
          <a:bodyPr/>
          <a:lstStyle/>
          <a:p>
            <a:r>
              <a:rPr lang="en-US" dirty="0" smtClean="0">
                <a:latin typeface="Times New Roman" panose="02020603050405020304" pitchFamily="18" charset="0"/>
                <a:cs typeface="Times New Roman" panose="02020603050405020304" pitchFamily="18" charset="0"/>
              </a:rPr>
              <a:t>Reasons why CODE ORANGE was Outstanding</a:t>
            </a:r>
            <a:endParaRPr lang="en-US" dirty="0">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827963" y="2815174"/>
            <a:ext cx="3279775" cy="2293274"/>
          </a:xfrm>
        </p:spPr>
      </p:pic>
      <p:sp>
        <p:nvSpPr>
          <p:cNvPr id="4" name="Text Placeholder 3"/>
          <p:cNvSpPr>
            <a:spLocks noGrp="1"/>
          </p:cNvSpPr>
          <p:nvPr>
            <p:ph type="body" sz="half" idx="2"/>
          </p:nvPr>
        </p:nvSpPr>
        <p:spPr>
          <a:xfrm>
            <a:off x="1073151" y="2260738"/>
            <a:ext cx="6571233" cy="3600311"/>
          </a:xfrm>
        </p:spPr>
        <p:txBody>
          <a:bodyPr>
            <a:noAutofit/>
          </a:bodyPr>
          <a:lstStyle/>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After the alarm was raised by the safety officer, each department responded swiftly, following their sub-plans appropriately.</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The smoke was assessed by staff with fire drill MCDs and they responded swiftly.</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The rest of the disaster team arrived in less than 20 minutes.</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COO assumed his leadership role and followed the disaster guidelines to ensure correct workflow of each team member in ensuring the disaster is prevented appropriately.</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The Respiratory team, in conjunction with the fire marshal proceeded to shut off the gas supply to all rooms.</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Patients were evacuated  from vulnerable rooms in time. </a:t>
            </a:r>
            <a:endParaRPr lang="en-US" sz="1800" dirty="0">
              <a:latin typeface="Times New Roman" panose="02020603050405020304" pitchFamily="18" charset="0"/>
              <a:cs typeface="Times New Roman" panose="02020603050405020304" pitchFamily="18" charset="0"/>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xmlns="" val="1223692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Reasons why CODE ORANGE was Outstanding</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095109" y="446088"/>
            <a:ext cx="4341813" cy="2922644"/>
          </a:xfrm>
        </p:spPr>
      </p:pic>
      <p:sp>
        <p:nvSpPr>
          <p:cNvPr id="4" name="Text Placeholder 3"/>
          <p:cNvSpPr>
            <a:spLocks noGrp="1"/>
          </p:cNvSpPr>
          <p:nvPr>
            <p:ph type="body" sz="half" idx="2"/>
          </p:nvPr>
        </p:nvSpPr>
        <p:spPr>
          <a:xfrm>
            <a:off x="1073151" y="2260738"/>
            <a:ext cx="5839713" cy="3600311"/>
          </a:xfrm>
        </p:spPr>
        <p:txBody>
          <a:bodyPr>
            <a:normAutofit lnSpcReduction="10000"/>
          </a:bodyPr>
          <a:lstStyle/>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Patients were evacuated  from vulnerable rooms in </a:t>
            </a:r>
            <a:r>
              <a:rPr lang="en-US" sz="1800" dirty="0" smtClean="0">
                <a:latin typeface="Times New Roman" panose="02020603050405020304" pitchFamily="18" charset="0"/>
                <a:cs typeface="Times New Roman" panose="02020603050405020304" pitchFamily="18" charset="0"/>
              </a:rPr>
              <a:t>time using the appropriate evacuation drill. </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To ensure patient safety, they were put  in portable oxygen cylinders after relocation.</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Conflict arose in the evacuation process as staff members were arguing about the cause of the fire, blaming each other for their negligence. As a leader, the COO stepped in immediately and reminded both staff about the importance of team work, especially during this disaster.</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The staff were both assigned different duties by the Nursing director to ensure the evacuation is done smoothly. </a:t>
            </a:r>
            <a:endParaRPr lang="en-US" sz="1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55280" y="3368732"/>
            <a:ext cx="3878580" cy="3135940"/>
          </a:xfrm>
          <a:prstGeom prst="rect">
            <a:avLst/>
          </a:prstGeom>
        </p:spPr>
      </p:pic>
      <p:sp>
        <p:nvSpPr>
          <p:cNvPr id="7" name="Slide Number Placeholder 6"/>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xmlns="" val="3052914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Times New Roman" panose="02020603050405020304" pitchFamily="18" charset="0"/>
                <a:cs typeface="Times New Roman" panose="02020603050405020304" pitchFamily="18" charset="0"/>
              </a:rPr>
              <a:t>Reasons why CODE ORANGE was </a:t>
            </a:r>
            <a:r>
              <a:rPr lang="en-US" sz="3600" dirty="0" smtClean="0">
                <a:latin typeface="Times New Roman" panose="02020603050405020304" pitchFamily="18" charset="0"/>
                <a:cs typeface="Times New Roman" panose="02020603050405020304" pitchFamily="18" charset="0"/>
              </a:rPr>
              <a:t>Outstanding Cont’d…</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Excellent teamwork resulted in successful evacuation of the patients, with 100% of the patients having no harm.</a:t>
            </a:r>
          </a:p>
          <a:p>
            <a:r>
              <a:rPr lang="en-US" dirty="0" smtClean="0">
                <a:latin typeface="Times New Roman" panose="02020603050405020304" pitchFamily="18" charset="0"/>
                <a:cs typeface="Times New Roman" panose="02020603050405020304" pitchFamily="18" charset="0"/>
              </a:rPr>
              <a:t>Amazing conflict resolution skills ensured the evacuation process is done smoothly despite conflicts arising between staff members.</a:t>
            </a:r>
          </a:p>
          <a:p>
            <a:r>
              <a:rPr lang="en-US" dirty="0" smtClean="0">
                <a:latin typeface="Times New Roman" panose="02020603050405020304" pitchFamily="18" charset="0"/>
                <a:cs typeface="Times New Roman" panose="02020603050405020304" pitchFamily="18" charset="0"/>
              </a:rPr>
              <a:t>Focus on patient safety was the core of the team and this enabled them to save all the patients in time.</a:t>
            </a:r>
          </a:p>
          <a:p>
            <a:pPr marL="0" indent="0">
              <a:buNone/>
            </a:pP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xmlns="" val="3313497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Dimensions for the Team’s Success</a:t>
            </a:r>
            <a:endParaRPr lang="en-US"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6675438" y="1554480"/>
            <a:ext cx="4432300" cy="3228610"/>
          </a:xfrm>
        </p:spPr>
      </p:pic>
      <p:sp>
        <p:nvSpPr>
          <p:cNvPr id="4" name="Text Placeholder 3"/>
          <p:cNvSpPr>
            <a:spLocks noGrp="1"/>
          </p:cNvSpPr>
          <p:nvPr>
            <p:ph type="body" sz="half" idx="2"/>
          </p:nvPr>
        </p:nvSpPr>
        <p:spPr>
          <a:xfrm>
            <a:off x="1073151" y="2260738"/>
            <a:ext cx="5327649" cy="3600311"/>
          </a:xfrm>
        </p:spPr>
        <p:txBody>
          <a:bodyPr>
            <a:normAutofit/>
          </a:bodyPr>
          <a:lstStyle/>
          <a:p>
            <a:pPr marL="285750" indent="-285750">
              <a:buFont typeface="Arial" panose="020B0604020202020204" pitchFamily="34" charset="0"/>
              <a:buChar char="•"/>
            </a:pPr>
            <a:r>
              <a:rPr lang="en-US" sz="2000" dirty="0" smtClean="0">
                <a:latin typeface="Times New Roman" pitchFamily="18" charset="0"/>
                <a:cs typeface="Times New Roman" pitchFamily="18" charset="0"/>
              </a:rPr>
              <a:t>Each team member knows what they bring to the table in relation to the disaster.</a:t>
            </a:r>
          </a:p>
          <a:p>
            <a:pPr marL="285750" indent="-285750">
              <a:buFont typeface="Arial" panose="020B0604020202020204" pitchFamily="34" charset="0"/>
              <a:buChar char="•"/>
            </a:pPr>
            <a:r>
              <a:rPr lang="en-US" sz="2000" dirty="0" smtClean="0">
                <a:latin typeface="Times New Roman" pitchFamily="18" charset="0"/>
                <a:cs typeface="Times New Roman" pitchFamily="18" charset="0"/>
              </a:rPr>
              <a:t>Reliable leadership from the COO hence effectively leading the team and employing his conflict resolution skills when necessary.</a:t>
            </a:r>
          </a:p>
          <a:p>
            <a:pPr marL="285750" indent="-285750">
              <a:buFont typeface="Arial" panose="020B0604020202020204" pitchFamily="34" charset="0"/>
              <a:buChar char="•"/>
            </a:pPr>
            <a:r>
              <a:rPr lang="en-US" sz="2000" dirty="0" smtClean="0">
                <a:latin typeface="Times New Roman" pitchFamily="18" charset="0"/>
                <a:cs typeface="Times New Roman" pitchFamily="18" charset="0"/>
              </a:rPr>
              <a:t>Experience and teamwork form each staff since they have been working together for a while.</a:t>
            </a:r>
            <a:endParaRPr lang="en-US" sz="20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xmlns="" val="1892236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latin typeface="Times New Roman" panose="02020603050405020304" pitchFamily="18" charset="0"/>
                <a:cs typeface="Times New Roman" panose="02020603050405020304" pitchFamily="18" charset="0"/>
              </a:rPr>
              <a:t>Leadership Skills</a:t>
            </a:r>
            <a:endParaRPr lang="en-US" sz="3200" dirty="0">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287065" y="1463040"/>
            <a:ext cx="4571999" cy="4248443"/>
          </a:xfrm>
        </p:spPr>
      </p:pic>
      <p:sp>
        <p:nvSpPr>
          <p:cNvPr id="4" name="Text Placeholder 3"/>
          <p:cNvSpPr>
            <a:spLocks noGrp="1"/>
          </p:cNvSpPr>
          <p:nvPr>
            <p:ph type="body" sz="half" idx="2"/>
          </p:nvPr>
        </p:nvSpPr>
        <p:spPr>
          <a:xfrm>
            <a:off x="1073151" y="2260738"/>
            <a:ext cx="6213914" cy="3600311"/>
          </a:xfrm>
        </p:spPr>
        <p:txBody>
          <a:bodyPr/>
          <a:lstStyle/>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CODE ORANGE team is led by the COO, whose personality and leadership skills have significantly contributed to the team’s success.</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 The COO makes decisive decisions concerns the team’s response to disasters.</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He has integrity and stands by his values thus enabling him make ethical choices for the team.</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Excellent in conflict resolution. As he was able to settle the argument between the staff members and calm the tension that </a:t>
            </a:r>
            <a:r>
              <a:rPr lang="en-US" smtClean="0">
                <a:latin typeface="Times New Roman" panose="02020603050405020304" pitchFamily="18" charset="0"/>
                <a:cs typeface="Times New Roman" panose="02020603050405020304" pitchFamily="18" charset="0"/>
              </a:rPr>
              <a:t>was building up. </a:t>
            </a:r>
            <a:endParaRPr lang="en-US"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Team-builder.</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Teacher and mentor, especially in matters related to disaster response. </a:t>
            </a:r>
            <a:endParaRPr lang="en-US"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xmlns="" val="2435490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Times New Roman" panose="02020603050405020304" pitchFamily="18" charset="0"/>
                <a:cs typeface="Times New Roman" panose="02020603050405020304" pitchFamily="18" charset="0"/>
              </a:rPr>
              <a:t>Reflections on what other teams can implement </a:t>
            </a:r>
            <a:r>
              <a:rPr lang="en-US" sz="3600" dirty="0" smtClean="0">
                <a:latin typeface="Times New Roman" panose="02020603050405020304" pitchFamily="18" charset="0"/>
                <a:cs typeface="Times New Roman" panose="02020603050405020304" pitchFamily="18" charset="0"/>
              </a:rPr>
              <a:t>from the CODE ORANGE Team</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Other teams can implement several approaches used in the team to ensure success including the following:</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Time management, especially when a disaster is looming.</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Teamwork to ensure smooth workflow in the team’s endeavors.</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Leadership skills to ensure the team is under the required management.</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Issuing clear instructions to each team member to ensure they all know their roles as part of the team.</a:t>
            </a:r>
          </a:p>
          <a:p>
            <a:pPr marL="457200" indent="-457200">
              <a:buFont typeface="+mj-lt"/>
              <a:buAutoNum type="arabicPeriod"/>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xmlns="" val="2170376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Additional things CODE ORANGE could do differently / additionally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Not all teams are perfect and CODE ORANGE is no exception. The team could have done the following things differently or in addition to their duties;</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Avoiding blame game in the team, especially during disasters to avoid unnecessary conflicts.</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Educate each family member or close relative visiting patients on appropriate safety measures, including charging phones with unreliable chargers inside the patient’s room. </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xmlns="" val="1875926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In summary, CODE ORANGE team was successful in responding to the emergency raised by the hospital safety officer, thanks to the teamwork and leadership skills displayed by team members.</a:t>
            </a:r>
          </a:p>
          <a:p>
            <a:r>
              <a:rPr lang="en-US" dirty="0" smtClean="0">
                <a:latin typeface="Times New Roman" panose="02020603050405020304" pitchFamily="18" charset="0"/>
                <a:cs typeface="Times New Roman" panose="02020603050405020304" pitchFamily="18" charset="0"/>
              </a:rPr>
              <a:t>Each member of CODE ORANGE knew their roles and this contributed to the smooth flow of work and success of the entire process. </a:t>
            </a:r>
          </a:p>
          <a:p>
            <a:r>
              <a:rPr lang="en-US" dirty="0" smtClean="0">
                <a:latin typeface="Times New Roman" panose="02020603050405020304" pitchFamily="18" charset="0"/>
                <a:cs typeface="Times New Roman" panose="02020603050405020304" pitchFamily="18" charset="0"/>
              </a:rPr>
              <a:t>The team should ensure each family member or close relatives visiting patients inside their rooms understand appropriate safety measures.</a:t>
            </a:r>
          </a:p>
          <a:p>
            <a:pPr marL="0" indent="0">
              <a:buNone/>
            </a:pP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xmlns="" val="1008472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xmlns=""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148</TotalTime>
  <Words>963</Words>
  <Application>Microsoft Office PowerPoint</Application>
  <PresentationFormat>Custom</PresentationFormat>
  <Paragraphs>83</Paragraphs>
  <Slides>12</Slides>
  <Notes>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Quotable</vt:lpstr>
      <vt:lpstr>Outstanding Team</vt:lpstr>
      <vt:lpstr>CODE ORANGE (Internal Disaster Team) Description of the Team</vt:lpstr>
      <vt:lpstr>Cause for the Alarm</vt:lpstr>
      <vt:lpstr>Cause for the Alarm Cont’d..</vt:lpstr>
      <vt:lpstr>Reasons why CODE ORANGE was Outstanding</vt:lpstr>
      <vt:lpstr>Reasons why CODE ORANGE was Outstanding</vt:lpstr>
      <vt:lpstr>Reasons why CODE ORANGE was Outstanding Cont’d…</vt:lpstr>
      <vt:lpstr>Dimensions for the Team’s Success</vt:lpstr>
      <vt:lpstr>Leadership Skills</vt:lpstr>
      <vt:lpstr>Reflections on what other teams can implement from the CODE ORANGE Team</vt:lpstr>
      <vt:lpstr>Additional things CODE ORANGE could do differently / additionally</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Outstanding Team</dc:title>
  <dc:creator>wilson sambu</dc:creator>
  <cp:lastModifiedBy>ADM</cp:lastModifiedBy>
  <cp:revision>18</cp:revision>
  <dcterms:created xsi:type="dcterms:W3CDTF">2020-03-25T01:55:44Z</dcterms:created>
  <dcterms:modified xsi:type="dcterms:W3CDTF">2020-03-25T09:29:42Z</dcterms:modified>
</cp:coreProperties>
</file>